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85" r:id="rId5"/>
    <p:sldId id="293" r:id="rId6"/>
    <p:sldId id="300" r:id="rId7"/>
    <p:sldId id="301" r:id="rId8"/>
    <p:sldId id="324" r:id="rId9"/>
    <p:sldId id="302" r:id="rId10"/>
    <p:sldId id="310" r:id="rId11"/>
    <p:sldId id="304" r:id="rId12"/>
    <p:sldId id="333" r:id="rId13"/>
    <p:sldId id="303" r:id="rId14"/>
    <p:sldId id="329" r:id="rId15"/>
    <p:sldId id="306" r:id="rId16"/>
    <p:sldId id="305" r:id="rId17"/>
    <p:sldId id="307" r:id="rId18"/>
    <p:sldId id="308" r:id="rId19"/>
    <p:sldId id="334" r:id="rId20"/>
    <p:sldId id="335" r:id="rId21"/>
    <p:sldId id="330" r:id="rId22"/>
    <p:sldId id="322" r:id="rId23"/>
    <p:sldId id="318" r:id="rId24"/>
    <p:sldId id="319" r:id="rId25"/>
    <p:sldId id="321" r:id="rId26"/>
    <p:sldId id="327" r:id="rId27"/>
    <p:sldId id="331" r:id="rId28"/>
    <p:sldId id="309" r:id="rId29"/>
    <p:sldId id="338" r:id="rId30"/>
    <p:sldId id="336" r:id="rId31"/>
    <p:sldId id="311" r:id="rId32"/>
    <p:sldId id="332" r:id="rId33"/>
    <p:sldId id="317" r:id="rId34"/>
    <p:sldId id="326" r:id="rId35"/>
    <p:sldId id="325" r:id="rId36"/>
    <p:sldId id="337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429"/>
    <a:srgbClr val="F65058"/>
    <a:srgbClr val="EF3340"/>
    <a:srgbClr val="FFDE17"/>
    <a:srgbClr val="AEAF2F"/>
    <a:srgbClr val="EC008C"/>
    <a:srgbClr val="C40380"/>
    <a:srgbClr val="ED1A3B"/>
    <a:srgbClr val="FFE578"/>
    <a:srgbClr val="FFE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81197"/>
  </p:normalViewPr>
  <p:slideViewPr>
    <p:cSldViewPr snapToGrid="0">
      <p:cViewPr varScale="1">
        <p:scale>
          <a:sx n="99" d="100"/>
          <a:sy n="99" d="100"/>
        </p:scale>
        <p:origin x="1480" y="176"/>
      </p:cViewPr>
      <p:guideLst>
        <p:guide orient="horz" pos="984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28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244B-3217-8F4C-A71D-2EC3DFD900CC}" type="datetimeFigureOut">
              <a:rPr lang="en-US" smtClean="0">
                <a:latin typeface="Lato Light" charset="0"/>
              </a:rPr>
              <a:t>4/3/23</a:t>
            </a:fld>
            <a:endParaRPr lang="en-US" dirty="0">
              <a:latin typeface="La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E7A28-34A0-7D42-8FCC-34485A7E9914}" type="slidenum">
              <a:rPr lang="en-US" smtClean="0">
                <a:latin typeface="Lato Light" charset="0"/>
              </a:rPr>
              <a:t>‹#›</a:t>
            </a:fld>
            <a:endParaRPr lang="en-US" dirty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452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25295E2A-AA4C-7D47-9F59-32524F57DC13}" type="datetimeFigureOut">
              <a:rPr lang="en-US" smtClean="0"/>
              <a:pPr/>
              <a:t>4/3/23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BC56929F-7263-2245-9005-E9385AC257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28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42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4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40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2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09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09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14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7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56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5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16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1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8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2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7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42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7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7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83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6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46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3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7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2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0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C2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000" b="0" i="0" baseline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 dirty="0"/>
              <a:t>Insert 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2"/>
                </a:solidFill>
                <a:latin typeface="Lato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subhead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l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72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1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4277" y="6311900"/>
            <a:ext cx="832665" cy="33687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715963"/>
            <a:ext cx="9298337" cy="914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Type slide 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9100" y="1630363"/>
            <a:ext cx="9298337" cy="468153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964738" y="1630363"/>
            <a:ext cx="1581150" cy="4681537"/>
          </a:xfrm>
          <a:prstGeom prst="rect">
            <a:avLst/>
          </a:prstGeom>
        </p:spPr>
        <p:txBody>
          <a:bodyPr/>
          <a:lstStyle>
            <a:lvl1pPr>
              <a:defRPr sz="18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Insert supporting text for photos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1 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4277" y="6311900"/>
            <a:ext cx="832665" cy="33687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4893" y="715963"/>
            <a:ext cx="11091344" cy="76231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Type slide title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38" y="138804"/>
            <a:ext cx="1280941" cy="60631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3 photos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4277" y="6311900"/>
            <a:ext cx="832665" cy="33687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4893" y="715963"/>
            <a:ext cx="11091344" cy="76231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Type slide title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38" y="138804"/>
            <a:ext cx="1280941" cy="60631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165240" cy="685799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350299" y="-13369"/>
            <a:ext cx="4841702" cy="336100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350298" y="3499807"/>
            <a:ext cx="4841702" cy="336100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4 photos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4277" y="6311900"/>
            <a:ext cx="832665" cy="33687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4893" y="715963"/>
            <a:ext cx="11091344" cy="76231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Type slide title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38" y="138804"/>
            <a:ext cx="1280941" cy="60631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982346" cy="33166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956583" y="2278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99322" y="2"/>
            <a:ext cx="5992678" cy="331663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541362"/>
            <a:ext cx="5982346" cy="33166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99322" y="3541363"/>
            <a:ext cx="5992678" cy="331663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09933" y="2794392"/>
            <a:ext cx="342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latin typeface="Lato Light" charset="0"/>
              </a:rPr>
              <a:t>Thank you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91" y="2092031"/>
            <a:ext cx="2853242" cy="285324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C2: text 2-column side by s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701040"/>
            <a:ext cx="11321962" cy="989648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681163"/>
            <a:ext cx="557847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Lato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" y="2505075"/>
            <a:ext cx="5578475" cy="36845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sz="1600" b="0" i="0">
                <a:solidFill>
                  <a:schemeClr val="tx2"/>
                </a:solidFill>
                <a:latin typeface="Lato Light" charset="0"/>
              </a:defRPr>
            </a:lvl2pPr>
            <a:lvl3pPr>
              <a:defRPr sz="1400" b="0" i="0">
                <a:solidFill>
                  <a:schemeClr val="tx2"/>
                </a:solidFill>
                <a:latin typeface="Lato Light" charset="0"/>
              </a:defRPr>
            </a:lvl3pPr>
            <a:lvl4pPr>
              <a:defRPr sz="1200" b="0" i="0">
                <a:solidFill>
                  <a:schemeClr val="tx2"/>
                </a:solidFill>
                <a:latin typeface="Lato Light" charset="0"/>
              </a:defRPr>
            </a:lvl4pPr>
            <a:lvl5pPr>
              <a:defRPr sz="1200"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6108" y="1681163"/>
            <a:ext cx="54649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Lato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6108" y="2505075"/>
            <a:ext cx="5464953" cy="36845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sz="1600" b="0" i="0">
                <a:solidFill>
                  <a:schemeClr val="tx2"/>
                </a:solidFill>
                <a:latin typeface="Lato Light" charset="0"/>
              </a:defRPr>
            </a:lvl2pPr>
            <a:lvl3pPr>
              <a:defRPr sz="1400" b="0" i="0">
                <a:solidFill>
                  <a:schemeClr val="tx2"/>
                </a:solidFill>
                <a:latin typeface="Lato Light" charset="0"/>
              </a:defRPr>
            </a:lvl3pPr>
            <a:lvl4pPr>
              <a:defRPr sz="1200" b="0" i="0">
                <a:solidFill>
                  <a:schemeClr val="tx2"/>
                </a:solidFill>
                <a:latin typeface="Lato Light" charset="0"/>
              </a:defRPr>
            </a:lvl4pPr>
            <a:lvl5pPr>
              <a:defRPr sz="1200"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 userDrawn="1"/>
        </p:nvSpPr>
        <p:spPr>
          <a:xfrm>
            <a:off x="6179127" y="135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01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text 2-column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697424"/>
            <a:ext cx="11317002" cy="1149132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825625"/>
            <a:ext cx="5600700" cy="43513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sz="2400" b="0" i="0">
                <a:solidFill>
                  <a:schemeClr val="tx2"/>
                </a:solidFill>
                <a:latin typeface="Lato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Lato Light" charset="0"/>
              </a:defRPr>
            </a:lvl3pPr>
            <a:lvl4pPr>
              <a:defRPr sz="1800" b="0" i="0">
                <a:solidFill>
                  <a:schemeClr val="tx2"/>
                </a:solidFill>
                <a:latin typeface="Lato Light" charset="0"/>
              </a:defRPr>
            </a:lvl4pPr>
            <a:lvl5pPr>
              <a:defRPr sz="1800"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6177818" y="1825625"/>
            <a:ext cx="5558284" cy="43513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sz="2400" b="0" i="0">
                <a:solidFill>
                  <a:schemeClr val="tx2"/>
                </a:solidFill>
                <a:latin typeface="Lato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Lato Light" charset="0"/>
              </a:defRPr>
            </a:lvl3pPr>
            <a:lvl4pPr>
              <a:defRPr sz="1800" b="0" i="0">
                <a:solidFill>
                  <a:schemeClr val="tx2"/>
                </a:solidFill>
                <a:latin typeface="Lato Light" charset="0"/>
              </a:defRPr>
            </a:lvl4pPr>
            <a:lvl5pPr>
              <a:defRPr sz="1800"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84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Text with accent box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383239" y="1846556"/>
            <a:ext cx="3407601" cy="4330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Lato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697424"/>
            <a:ext cx="7795002" cy="1149132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1" y="1825625"/>
            <a:ext cx="7795002" cy="43513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b="0" i="0">
                <a:solidFill>
                  <a:schemeClr val="tx2"/>
                </a:solidFill>
                <a:latin typeface="Lato Light" charset="0"/>
              </a:defRPr>
            </a:lvl2pPr>
            <a:lvl3pPr>
              <a:defRPr b="0" i="0">
                <a:solidFill>
                  <a:schemeClr val="tx2"/>
                </a:solidFill>
                <a:latin typeface="Lato Light" charset="0"/>
              </a:defRPr>
            </a:lvl3pPr>
            <a:lvl4pPr>
              <a:defRPr b="0" i="0">
                <a:solidFill>
                  <a:schemeClr val="tx2"/>
                </a:solidFill>
                <a:latin typeface="Lato Light" charset="0"/>
              </a:defRPr>
            </a:lvl4pPr>
            <a:lvl5pPr>
              <a:defRPr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8600311" y="2092271"/>
            <a:ext cx="2944047" cy="4084692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Lato Light" charset="0"/>
              </a:defRPr>
            </a:lvl1pPr>
            <a:lvl2pPr>
              <a:defRPr sz="2400" b="0" i="0">
                <a:solidFill>
                  <a:schemeClr val="bg1"/>
                </a:solidFill>
                <a:latin typeface="Lato Light" charset="0"/>
              </a:defRPr>
            </a:lvl2pPr>
            <a:lvl3pPr>
              <a:defRPr sz="2000" b="0" i="0">
                <a:solidFill>
                  <a:schemeClr val="bg1"/>
                </a:solidFill>
                <a:latin typeface="Lato Light" charset="0"/>
              </a:defRPr>
            </a:lvl3pPr>
            <a:lvl4pPr>
              <a:defRPr sz="1800" b="0" i="0">
                <a:solidFill>
                  <a:schemeClr val="bg1"/>
                </a:solidFill>
                <a:latin typeface="Lato Light" charset="0"/>
              </a:defRPr>
            </a:lvl4pPr>
            <a:lvl5pPr>
              <a:defRPr sz="1800" b="0" i="0">
                <a:solidFill>
                  <a:schemeClr val="bg1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Text with accent box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383239" y="1846556"/>
            <a:ext cx="3407601" cy="4330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Lato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72" y="697424"/>
            <a:ext cx="7792730" cy="1149132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55" y="1825625"/>
            <a:ext cx="7793448" cy="43513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2"/>
                </a:solidFill>
                <a:latin typeface="Lato Light" charset="0"/>
              </a:defRPr>
            </a:lvl1pPr>
            <a:lvl2pPr>
              <a:defRPr sz="2400" b="0" i="0">
                <a:solidFill>
                  <a:schemeClr val="tx2"/>
                </a:solidFill>
                <a:latin typeface="Lato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Lato Light" charset="0"/>
              </a:defRPr>
            </a:lvl3pPr>
            <a:lvl4pPr>
              <a:defRPr sz="1800" b="0" i="0">
                <a:solidFill>
                  <a:schemeClr val="tx2"/>
                </a:solidFill>
                <a:latin typeface="Lato Light" charset="0"/>
              </a:defRPr>
            </a:lvl4pPr>
            <a:lvl5pPr>
              <a:defRPr sz="1800" b="0" i="0">
                <a:solidFill>
                  <a:schemeClr val="tx2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8600311" y="2092271"/>
            <a:ext cx="2944047" cy="4084692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Lato Light" charset="0"/>
              </a:defRPr>
            </a:lvl1pPr>
            <a:lvl2pPr>
              <a:defRPr sz="2400" b="0" i="0">
                <a:solidFill>
                  <a:schemeClr val="bg1"/>
                </a:solidFill>
                <a:latin typeface="Lato Light" charset="0"/>
              </a:defRPr>
            </a:lvl2pPr>
            <a:lvl3pPr>
              <a:defRPr sz="2000" b="0" i="0">
                <a:solidFill>
                  <a:schemeClr val="bg1"/>
                </a:solidFill>
                <a:latin typeface="Lato Light" charset="0"/>
              </a:defRPr>
            </a:lvl3pPr>
            <a:lvl4pPr>
              <a:defRPr sz="1800" b="0" i="0">
                <a:solidFill>
                  <a:schemeClr val="bg1"/>
                </a:solidFill>
                <a:latin typeface="Lato Light" charset="0"/>
              </a:defRPr>
            </a:lvl4pPr>
            <a:lvl5pPr>
              <a:defRPr sz="1800" b="0" i="0">
                <a:solidFill>
                  <a:schemeClr val="bg1"/>
                </a:solidFill>
                <a:latin typeface="Lato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415580" y="-976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Quot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415580" y="-976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4519" y="1999282"/>
            <a:ext cx="9545637" cy="3687897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Lato Light" charset="0"/>
              </a:defRPr>
            </a:lvl1pPr>
            <a:lvl2pPr marL="685800" indent="-228600">
              <a:buFont typeface="AppleSymbols" charset="0"/>
              <a:buChar char="⏤"/>
              <a:defRPr sz="2400" b="0" i="0">
                <a:solidFill>
                  <a:schemeClr val="tx1"/>
                </a:solidFill>
                <a:latin typeface="Lato Light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“Insert quote text here.”</a:t>
            </a:r>
          </a:p>
          <a:p>
            <a:pPr lvl="1"/>
            <a:r>
              <a:rPr lang="en-US" dirty="0"/>
              <a:t> Said by whom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Quot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415580" y="-976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Lato Light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0655" y="1986516"/>
            <a:ext cx="9545637" cy="3687897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accent2"/>
                </a:solidFill>
                <a:latin typeface="Lato Light" charset="0"/>
              </a:defRPr>
            </a:lvl1pPr>
            <a:lvl2pPr marL="685800" indent="-228600">
              <a:buFont typeface="AppleSymbols" charset="0"/>
              <a:buChar char="⏤"/>
              <a:defRPr sz="2400" b="0" i="0">
                <a:solidFill>
                  <a:schemeClr val="accent2"/>
                </a:solidFill>
                <a:latin typeface="Lato Light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“Insert quote text here.”</a:t>
            </a:r>
          </a:p>
          <a:p>
            <a:pPr lvl="1"/>
            <a:r>
              <a:rPr lang="en-US" dirty="0"/>
              <a:t> Said by whom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C2:&quot; text with 1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653142"/>
            <a:ext cx="4542753" cy="1404257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605382" cy="532447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3200" b="0" i="0">
                <a:latin typeface="Lato L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993" y="2057399"/>
            <a:ext cx="4535859" cy="42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ato Ligh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3743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E8DD111C-7BCD-4DD7-BC1A-33AEE24E8FC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43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2: 3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4277" y="6311900"/>
            <a:ext cx="832665" cy="33687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9098" y="715963"/>
            <a:ext cx="9267079" cy="904164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Type slide 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9099" y="1630363"/>
            <a:ext cx="5702130" cy="468153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45710" y="1630363"/>
            <a:ext cx="3269492" cy="222871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45710" y="4053941"/>
            <a:ext cx="3269492" cy="225795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b="0" i="0">
                <a:latin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86177" y="1630363"/>
            <a:ext cx="2104663" cy="4681537"/>
          </a:xfrm>
          <a:prstGeom prst="rect">
            <a:avLst/>
          </a:prstGeom>
        </p:spPr>
        <p:txBody>
          <a:bodyPr/>
          <a:lstStyle>
            <a:lvl1pPr>
              <a:defRPr sz="1800" b="0" i="0" baseline="0">
                <a:solidFill>
                  <a:schemeClr val="accent2"/>
                </a:solidFill>
                <a:latin typeface="Lato Light" charset="0"/>
              </a:defRPr>
            </a:lvl1pPr>
          </a:lstStyle>
          <a:p>
            <a:pPr lvl="0"/>
            <a:r>
              <a:rPr lang="en-US" dirty="0"/>
              <a:t>Insert supporting text for photos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670208" y="0"/>
            <a:ext cx="3521791" cy="883920"/>
            <a:chOff x="7587419" y="-57379"/>
            <a:chExt cx="4663106" cy="11703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7149" r="22817"/>
            <a:stretch/>
          </p:blipFill>
          <p:spPr>
            <a:xfrm>
              <a:off x="7587419" y="-57379"/>
              <a:ext cx="4663106" cy="11703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88"/>
            <a:stretch/>
          </p:blipFill>
          <p:spPr>
            <a:xfrm>
              <a:off x="10346576" y="632453"/>
              <a:ext cx="1333809" cy="46698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5725" y="6311900"/>
            <a:ext cx="491218" cy="546100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2"/>
                </a:solidFill>
                <a:latin typeface="Lato Light" charset="0"/>
              </a:defRPr>
            </a:lvl1pPr>
          </a:lstStyle>
          <a:p>
            <a:fld id="{E8DD111C-7BCD-4DD7-BC1A-33AEE24E8F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0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2" r:id="rId3"/>
    <p:sldLayoutId id="2147483685" r:id="rId4"/>
    <p:sldLayoutId id="2147483688" r:id="rId5"/>
    <p:sldLayoutId id="2147483687" r:id="rId6"/>
    <p:sldLayoutId id="2147483691" r:id="rId7"/>
    <p:sldLayoutId id="214748365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6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yotaconnected.com/career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How to Launch a Lifesaving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Ashley Parks</a:t>
            </a:r>
          </a:p>
          <a:p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Sr. DevOps Engineer</a:t>
            </a:r>
            <a:b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</a:b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Toyota Connected North America</a:t>
            </a:r>
          </a:p>
        </p:txBody>
      </p:sp>
    </p:spTree>
    <p:extLst>
      <p:ext uri="{BB962C8B-B14F-4D97-AF65-F5344CB8AC3E}">
        <p14:creationId xmlns:p14="http://schemas.microsoft.com/office/powerpoint/2010/main" val="154282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200" b="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Code</a:t>
            </a:r>
            <a:endParaRPr lang="en-US" sz="32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Java (Spring Boot)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Maven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ServiceBus</a:t>
            </a: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(Messaging)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CosmosDB</a:t>
            </a: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(Database)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Redis (Cache)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GitHub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Infrastructure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AKS (Kubernetes)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Nginx &amp; APIM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ELK (logging)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Datadog (monitoring)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Stack (Pre-Launch)</a:t>
            </a:r>
          </a:p>
        </p:txBody>
      </p:sp>
      <p:pic>
        <p:nvPicPr>
          <p:cNvPr id="2" name="Picture 14" descr="Java Logo transparent PNG - StickPNG">
            <a:extLst>
              <a:ext uri="{FF2B5EF4-FFF2-40B4-BE49-F238E27FC236}">
                <a16:creationId xmlns:a16="http://schemas.microsoft.com/office/drawing/2014/main" id="{E2EFC5A5-BC00-110B-5239-F3C93209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7" y="2475677"/>
            <a:ext cx="418824" cy="5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olang icon in Color Style">
            <a:extLst>
              <a:ext uri="{FF2B5EF4-FFF2-40B4-BE49-F238E27FC236}">
                <a16:creationId xmlns:a16="http://schemas.microsoft.com/office/drawing/2014/main" id="{6BDEE11B-464A-BAF1-508B-27E24B71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5" y="3061044"/>
            <a:ext cx="516835" cy="5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arch: apache maven Logo PNG Vectors Free Download">
            <a:extLst>
              <a:ext uri="{FF2B5EF4-FFF2-40B4-BE49-F238E27FC236}">
                <a16:creationId xmlns:a16="http://schemas.microsoft.com/office/drawing/2014/main" id="{5F8F8C80-26D7-3957-2B17-256C9F6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72" y="3577879"/>
            <a:ext cx="316118" cy="6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is icon - Free download on Iconfinder">
            <a:extLst>
              <a:ext uri="{FF2B5EF4-FFF2-40B4-BE49-F238E27FC236}">
                <a16:creationId xmlns:a16="http://schemas.microsoft.com/office/drawing/2014/main" id="{D8F0F2CC-3746-3A1B-B855-A6A2E3922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07" y="5142863"/>
            <a:ext cx="555729" cy="5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File, type, nginx Icon in vscode">
            <a:extLst>
              <a:ext uri="{FF2B5EF4-FFF2-40B4-BE49-F238E27FC236}">
                <a16:creationId xmlns:a16="http://schemas.microsoft.com/office/drawing/2014/main" id="{9960CA55-47DB-46FC-1ECB-7345C316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81" y="4046023"/>
            <a:ext cx="580010" cy="5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Azure - Free shapes icons">
            <a:extLst>
              <a:ext uri="{FF2B5EF4-FFF2-40B4-BE49-F238E27FC236}">
                <a16:creationId xmlns:a16="http://schemas.microsoft.com/office/drawing/2014/main" id="{5DFDEFF4-2CC8-1242-424C-1BFEA0B58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306" y="2982753"/>
            <a:ext cx="512384" cy="51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Datadog Logo PNG Vector (SVG) Free Download">
            <a:extLst>
              <a:ext uri="{FF2B5EF4-FFF2-40B4-BE49-F238E27FC236}">
                <a16:creationId xmlns:a16="http://schemas.microsoft.com/office/drawing/2014/main" id="{0DD48AA8-E762-3939-BBB5-38929139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42" y="5176838"/>
            <a:ext cx="400685" cy="4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hub Logo - Free social media icons">
            <a:extLst>
              <a:ext uri="{FF2B5EF4-FFF2-40B4-BE49-F238E27FC236}">
                <a16:creationId xmlns:a16="http://schemas.microsoft.com/office/drawing/2014/main" id="{14C28C27-129F-783A-C6D4-E4B3B7E8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70" y="5639052"/>
            <a:ext cx="413406" cy="4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zure Service Bus icon in Color Style">
            <a:extLst>
              <a:ext uri="{FF2B5EF4-FFF2-40B4-BE49-F238E27FC236}">
                <a16:creationId xmlns:a16="http://schemas.microsoft.com/office/drawing/2014/main" id="{83977F09-9988-1705-655E-025D2CDE1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6" y="4102440"/>
            <a:ext cx="489857" cy="4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zure Cosmos DB Logo PNG Vector (PDF) Free Download">
            <a:extLst>
              <a:ext uri="{FF2B5EF4-FFF2-40B4-BE49-F238E27FC236}">
                <a16:creationId xmlns:a16="http://schemas.microsoft.com/office/drawing/2014/main" id="{43E08BE2-AC26-4BD9-871A-AD51F6F5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78" y="4649586"/>
            <a:ext cx="493145" cy="4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lastic Stack Logo PNG Vector (SVG) Free Download">
            <a:extLst>
              <a:ext uri="{FF2B5EF4-FFF2-40B4-BE49-F238E27FC236}">
                <a16:creationId xmlns:a16="http://schemas.microsoft.com/office/drawing/2014/main" id="{2D1F49ED-EC07-1F12-63E3-89A85520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81" y="4687975"/>
            <a:ext cx="400686" cy="41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2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  <a:p>
            <a:r>
              <a:rPr lang="en-US" dirty="0"/>
              <a:t>VISIBILITY</a:t>
            </a:r>
          </a:p>
        </p:txBody>
      </p:sp>
    </p:spTree>
    <p:extLst>
      <p:ext uri="{BB962C8B-B14F-4D97-AF65-F5344CB8AC3E}">
        <p14:creationId xmlns:p14="http://schemas.microsoft.com/office/powerpoint/2010/main" val="71056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697424"/>
            <a:ext cx="11317002" cy="11491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Custom Java Metrics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19100" y="1394549"/>
            <a:ext cx="5600700" cy="4351338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DogstatsD</a:t>
            </a:r>
            <a:endParaRPr lang="en-US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Common metric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Messaging library integration</a:t>
            </a:r>
          </a:p>
          <a:p>
            <a:pPr marL="1143000" lvl="1" indent="-457200"/>
            <a:r>
              <a:rPr lang="en-US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Servicebus</a:t>
            </a: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metrics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0667DF-DC54-651E-D382-00A569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16" y="2618362"/>
            <a:ext cx="5558284" cy="1903712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D1DBA-D5AB-18A7-D949-C9212C30A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320" y="4580369"/>
            <a:ext cx="7570960" cy="14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" y="1449388"/>
            <a:ext cx="5578475" cy="222091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~300 Datadog Monitors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Slack &amp; </a:t>
            </a:r>
            <a:r>
              <a:rPr lang="en-US" sz="28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Pagerduty</a:t>
            </a:r>
            <a:endParaRPr lang="en-US" sz="28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7F0789-CC76-2483-8EAE-7159245A16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96554" y="596052"/>
            <a:ext cx="2344508" cy="566589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Monitors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232AE-B8EE-63D0-50A1-907B36292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06"/>
          <a:stretch/>
        </p:blipFill>
        <p:spPr>
          <a:xfrm>
            <a:off x="1148148" y="3197618"/>
            <a:ext cx="4947852" cy="36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715963"/>
            <a:ext cx="9298337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Tracing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CAD3E-7034-84B4-75D2-123A5654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74" y="1507465"/>
            <a:ext cx="10061651" cy="4804435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0C06C0-A634-52D0-45DE-E25D70B60F6B}"/>
              </a:ext>
            </a:extLst>
          </p:cNvPr>
          <p:cNvSpPr/>
          <p:nvPr/>
        </p:nvSpPr>
        <p:spPr>
          <a:xfrm>
            <a:off x="3760838" y="1887794"/>
            <a:ext cx="1091381" cy="17698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28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715963"/>
            <a:ext cx="9298337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ACB94-37C6-63AA-ADA4-1B87B40F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26" y="1425713"/>
            <a:ext cx="8924547" cy="4886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40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3: 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80981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" y="1690688"/>
            <a:ext cx="5578475" cy="4498975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Public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Private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Twistlock</a:t>
            </a:r>
            <a:endParaRPr lang="en-US" sz="28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DDOS protection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Security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F864203F-3DD1-D7F9-ADCF-7EEB92C39C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939"/>
            <a:ext cx="5645062" cy="3714450"/>
          </a:xfrm>
        </p:spPr>
      </p:pic>
    </p:spTree>
    <p:extLst>
      <p:ext uri="{BB962C8B-B14F-4D97-AF65-F5344CB8AC3E}">
        <p14:creationId xmlns:p14="http://schemas.microsoft.com/office/powerpoint/2010/main" val="160807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 </a:t>
            </a:r>
          </a:p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5628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715963"/>
            <a:ext cx="9298337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Test Benches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50D41-89C3-6138-F16E-595D8B471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161712"/>
            <a:ext cx="6269632" cy="296688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4B8327F-7F43-AF92-CE62-A03BAA547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39" y="1084263"/>
            <a:ext cx="4392670" cy="55645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5F75B-DCC1-5C7E-88CB-DC4D34C70632}"/>
              </a:ext>
            </a:extLst>
          </p:cNvPr>
          <p:cNvSpPr/>
          <p:nvPr/>
        </p:nvSpPr>
        <p:spPr>
          <a:xfrm>
            <a:off x="10103005" y="3891776"/>
            <a:ext cx="836341" cy="2564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5D11DF-4C96-BE8B-2321-1D5856F51F33}"/>
              </a:ext>
            </a:extLst>
          </p:cNvPr>
          <p:cNvSpPr/>
          <p:nvPr/>
        </p:nvSpPr>
        <p:spPr>
          <a:xfrm>
            <a:off x="4847063" y="4300654"/>
            <a:ext cx="836341" cy="2564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2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408826" y="1253331"/>
            <a:ext cx="5600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Transforming Toyota from an automotive company to a mobility company through connected intelligence services.</a:t>
            </a:r>
          </a:p>
          <a:p>
            <a:endParaRPr lang="en-US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Founded in 2016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200 + employees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2.3 Million US vehicles sold in 2021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9778D93-C154-319D-3DBE-0454B1158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94" y="1253331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07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715963"/>
            <a:ext cx="9298337" cy="9144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Ikura</a:t>
            </a:r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 – The TSP Testing Tool</a:t>
            </a:r>
          </a:p>
        </p:txBody>
      </p:sp>
      <p:pic>
        <p:nvPicPr>
          <p:cNvPr id="12290" name="Picture 2" descr="Ikura">
            <a:extLst>
              <a:ext uri="{FF2B5EF4-FFF2-40B4-BE49-F238E27FC236}">
                <a16:creationId xmlns:a16="http://schemas.microsoft.com/office/drawing/2014/main" id="{DD3DE5EA-AAFB-0976-459B-677939A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81" y="1630363"/>
            <a:ext cx="4338637" cy="43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4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715963"/>
            <a:ext cx="9298337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Synthetics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4925-6005-66AD-EE31-5F46A5FA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363"/>
            <a:ext cx="12192000" cy="4138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8A38EF-82C8-B4DA-2F4E-BB9A88AF6DBF}"/>
              </a:ext>
            </a:extLst>
          </p:cNvPr>
          <p:cNvSpPr/>
          <p:nvPr/>
        </p:nvSpPr>
        <p:spPr>
          <a:xfrm>
            <a:off x="5324169" y="2197509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71F1C0-55A2-3F00-B3F8-7C621951C36C}"/>
              </a:ext>
            </a:extLst>
          </p:cNvPr>
          <p:cNvSpPr/>
          <p:nvPr/>
        </p:nvSpPr>
        <p:spPr>
          <a:xfrm>
            <a:off x="5324169" y="2659626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DDE7A-1B15-B32E-6F03-02A0CDEEDE11}"/>
              </a:ext>
            </a:extLst>
          </p:cNvPr>
          <p:cNvSpPr/>
          <p:nvPr/>
        </p:nvSpPr>
        <p:spPr>
          <a:xfrm>
            <a:off x="5316796" y="3106992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13847-40D7-3254-2D76-77940539978E}"/>
              </a:ext>
            </a:extLst>
          </p:cNvPr>
          <p:cNvSpPr/>
          <p:nvPr/>
        </p:nvSpPr>
        <p:spPr>
          <a:xfrm>
            <a:off x="5324169" y="3478195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B3B10-0DE2-CC83-A0A2-3A35862BD951}"/>
              </a:ext>
            </a:extLst>
          </p:cNvPr>
          <p:cNvSpPr/>
          <p:nvPr/>
        </p:nvSpPr>
        <p:spPr>
          <a:xfrm>
            <a:off x="5316796" y="3925561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DEFCD-C531-C676-37FB-2646A53D0600}"/>
              </a:ext>
            </a:extLst>
          </p:cNvPr>
          <p:cNvSpPr/>
          <p:nvPr/>
        </p:nvSpPr>
        <p:spPr>
          <a:xfrm>
            <a:off x="5316796" y="4357481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3211B-9458-F165-5563-6ADFE5400600}"/>
              </a:ext>
            </a:extLst>
          </p:cNvPr>
          <p:cNvSpPr/>
          <p:nvPr/>
        </p:nvSpPr>
        <p:spPr>
          <a:xfrm>
            <a:off x="5316796" y="4798883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39A27-A78A-8DCE-770C-8610DBDD836A}"/>
              </a:ext>
            </a:extLst>
          </p:cNvPr>
          <p:cNvSpPr/>
          <p:nvPr/>
        </p:nvSpPr>
        <p:spPr>
          <a:xfrm>
            <a:off x="5316796" y="5249767"/>
            <a:ext cx="1106128" cy="22122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5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VIN (Vehicle Identification Number)?| AutoCheck | AutoCheck.com |  AutoCheck.com">
            <a:extLst>
              <a:ext uri="{FF2B5EF4-FFF2-40B4-BE49-F238E27FC236}">
                <a16:creationId xmlns:a16="http://schemas.microsoft.com/office/drawing/2014/main" id="{203CAA9E-42AD-CF0D-0DDE-A45B6882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78" y="1252699"/>
            <a:ext cx="7696243" cy="52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57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1E44CEA-AB3D-EBCA-C310-CCF108EC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1833" r="4238" b="7042"/>
          <a:stretch/>
        </p:blipFill>
        <p:spPr>
          <a:xfrm>
            <a:off x="2490651" y="0"/>
            <a:ext cx="7210698" cy="68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0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5: </a:t>
            </a:r>
          </a:p>
          <a:p>
            <a:r>
              <a:rPr lang="en-US" dirty="0"/>
              <a:t>ISSUE PREPAREDNESS</a:t>
            </a:r>
          </a:p>
        </p:txBody>
      </p:sp>
    </p:spTree>
    <p:extLst>
      <p:ext uri="{BB962C8B-B14F-4D97-AF65-F5344CB8AC3E}">
        <p14:creationId xmlns:p14="http://schemas.microsoft.com/office/powerpoint/2010/main" val="3700928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697424"/>
            <a:ext cx="11317002" cy="11491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Operations UI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09F31E1-489C-8FC3-F97F-F8319326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08751"/>
            <a:ext cx="9220200" cy="50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697424"/>
            <a:ext cx="11317002" cy="11491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On Call &amp; Runbooks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19100" y="1825625"/>
            <a:ext cx="5600700" cy="4351338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Pagerduty</a:t>
            </a:r>
            <a:endParaRPr lang="en-US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24/7 Tier 1 support in NA &amp; India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Escalation plans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Runbook links on Monitors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Command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pic>
        <p:nvPicPr>
          <p:cNvPr id="2050" name="Picture 2" descr="Do's and Don'ts For the Day You're on Call - Workest">
            <a:extLst>
              <a:ext uri="{FF2B5EF4-FFF2-40B4-BE49-F238E27FC236}">
                <a16:creationId xmlns:a16="http://schemas.microsoft.com/office/drawing/2014/main" id="{72DF98D7-A645-81BE-27AC-81BF9027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79" y="1637881"/>
            <a:ext cx="5928464" cy="38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4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6: </a:t>
            </a:r>
          </a:p>
          <a:p>
            <a:r>
              <a:rPr lang="en-US" dirty="0"/>
              <a:t>LAUNCH</a:t>
            </a:r>
          </a:p>
        </p:txBody>
      </p:sp>
      <p:pic>
        <p:nvPicPr>
          <p:cNvPr id="3" name="Picture 2" descr="The day has come - Baby Yoda looking at you | Make a Meme">
            <a:extLst>
              <a:ext uri="{FF2B5EF4-FFF2-40B4-BE49-F238E27FC236}">
                <a16:creationId xmlns:a16="http://schemas.microsoft.com/office/drawing/2014/main" id="{901659CA-0983-6F2F-2C92-D659F5D9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37" y="1999282"/>
            <a:ext cx="5673634" cy="36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8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6762" y="1681163"/>
            <a:ext cx="5578476" cy="823912"/>
          </a:xfrm>
        </p:spPr>
        <p:txBody>
          <a:bodyPr anchor="ctr"/>
          <a:lstStyle/>
          <a:p>
            <a:pPr algn="ctr"/>
            <a:r>
              <a:rPr lang="en-US" sz="32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August 5, 2019</a:t>
            </a:r>
          </a:p>
        </p:txBody>
      </p:sp>
      <p:pic>
        <p:nvPicPr>
          <p:cNvPr id="11" name="Content Placeholder 10" descr="A group of men standing in front of a whiteboard&#10;&#10;Description automatically generated with medium confidence">
            <a:extLst>
              <a:ext uri="{FF2B5EF4-FFF2-40B4-BE49-F238E27FC236}">
                <a16:creationId xmlns:a16="http://schemas.microsoft.com/office/drawing/2014/main" id="{B8F672DF-694B-F59F-6582-C93461B47F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7" y="2505075"/>
            <a:ext cx="4912784" cy="368458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Launch Day!</a:t>
            </a:r>
          </a:p>
        </p:txBody>
      </p:sp>
      <p:pic>
        <p:nvPicPr>
          <p:cNvPr id="4" name="Content Placeholder 3" descr="A group of people on a stage&#10;&#10;Description automatically generated">
            <a:extLst>
              <a:ext uri="{FF2B5EF4-FFF2-40B4-BE49-F238E27FC236}">
                <a16:creationId xmlns:a16="http://schemas.microsoft.com/office/drawing/2014/main" id="{4CB2791D-BC28-C44C-608A-A33D4F957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5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24516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7: </a:t>
            </a:r>
          </a:p>
          <a:p>
            <a:r>
              <a:rPr lang="en-US" dirty="0"/>
              <a:t>KAIZEN</a:t>
            </a:r>
          </a:p>
        </p:txBody>
      </p:sp>
    </p:spTree>
    <p:extLst>
      <p:ext uri="{BB962C8B-B14F-4D97-AF65-F5344CB8AC3E}">
        <p14:creationId xmlns:p14="http://schemas.microsoft.com/office/powerpoint/2010/main" val="4289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Delighting drivers and saving lives with cutting edge safety and convenience services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7C40190-2F1F-A94C-FBF1-B10B8DC6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1" y="1198403"/>
            <a:ext cx="8706677" cy="2699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839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Platform Enhancements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DCE9E8-1297-ABEB-C04F-E3B3407E9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0287" y="2109498"/>
            <a:ext cx="9459588" cy="3684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Cron jobs to scale up/down “activation” services in preparation for large batches 2x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UX improvements in Salesforce for call center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Platform migrations (        ,        ,      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Right-sizing pods for java applications to prevent restarts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Onboarding other Toyota entities and manufacturers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Etc</a:t>
            </a: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pic>
        <p:nvPicPr>
          <p:cNvPr id="1026" name="Picture 2" descr="19 Mongodb Icons - Free in SVG, PNG, ICO - IconScout">
            <a:extLst>
              <a:ext uri="{FF2B5EF4-FFF2-40B4-BE49-F238E27FC236}">
                <a16:creationId xmlns:a16="http://schemas.microsoft.com/office/drawing/2014/main" id="{52525988-B007-3FB9-3A84-D28B87C90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59" y="3274423"/>
            <a:ext cx="555729" cy="5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bbitmq Logo PNG Vectors Free Download">
            <a:extLst>
              <a:ext uri="{FF2B5EF4-FFF2-40B4-BE49-F238E27FC236}">
                <a16:creationId xmlns:a16="http://schemas.microsoft.com/office/drawing/2014/main" id="{D13AEBA2-18A3-0CF0-8438-38DEDCD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81" y="3330662"/>
            <a:ext cx="453955" cy="4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5 Twilio Icons - Free in SVG, PNG, ICO - IconScout">
            <a:extLst>
              <a:ext uri="{FF2B5EF4-FFF2-40B4-BE49-F238E27FC236}">
                <a16:creationId xmlns:a16="http://schemas.microsoft.com/office/drawing/2014/main" id="{F1B309E9-962A-B5BB-1EFA-D41806636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29" y="3312522"/>
            <a:ext cx="479530" cy="4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zda Logo, symbol, meaning, history, PNG">
            <a:extLst>
              <a:ext uri="{FF2B5EF4-FFF2-40B4-BE49-F238E27FC236}">
                <a16:creationId xmlns:a16="http://schemas.microsoft.com/office/drawing/2014/main" id="{747B6E34-E798-BC73-F5C0-78A0C394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852" y="4836175"/>
            <a:ext cx="764420" cy="4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Free Subaru Car Logo Png Brand Image ICON favicon | FreePNGImg">
            <a:extLst>
              <a:ext uri="{FF2B5EF4-FFF2-40B4-BE49-F238E27FC236}">
                <a16:creationId xmlns:a16="http://schemas.microsoft.com/office/drawing/2014/main" id="{EE837787-18C1-F49E-68C3-37D4A324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43" y="4821842"/>
            <a:ext cx="764420" cy="4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6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DevOps Improvements</a:t>
            </a:r>
          </a:p>
        </p:txBody>
      </p:sp>
      <p:pic>
        <p:nvPicPr>
          <p:cNvPr id="11268" name="Picture 4" descr="datadoge">
            <a:extLst>
              <a:ext uri="{FF2B5EF4-FFF2-40B4-BE49-F238E27FC236}">
                <a16:creationId xmlns:a16="http://schemas.microsoft.com/office/drawing/2014/main" id="{8E50B97E-A73F-E17C-AF94-3D4548F3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85" y="4420235"/>
            <a:ext cx="756602" cy="7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D43AD-9296-701F-96FA-004468736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499" y="2505075"/>
            <a:ext cx="5578475" cy="36845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More monitors! (~800)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Connect HPAs to custom metrics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Transition to Datadog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Watchdog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“doge standup” </a:t>
            </a:r>
            <a:r>
              <a:rPr lang="en-US" sz="2400" dirty="0" err="1">
                <a:latin typeface="Toyota Type Book" panose="020B0502020202020204" pitchFamily="34" charset="0"/>
                <a:cs typeface="Toyota Type Book" panose="020B0502020202020204" pitchFamily="34" charset="0"/>
              </a:rPr>
              <a:t>slackbot</a:t>
            </a:r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</a:t>
            </a:r>
          </a:p>
          <a:p>
            <a:endParaRPr lang="en-US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FE8A42-E7C2-464A-42D4-2A13D0BD4E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   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0A5021-AE3C-5C60-2DD7-30DDD2B1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121" y="1911914"/>
            <a:ext cx="6390926" cy="3910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F7B2E9-152B-3E06-A558-29A3503665BD}"/>
              </a:ext>
            </a:extLst>
          </p:cNvPr>
          <p:cNvSpPr/>
          <p:nvPr/>
        </p:nvSpPr>
        <p:spPr>
          <a:xfrm>
            <a:off x="9408160" y="5344160"/>
            <a:ext cx="2204720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200" b="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Code</a:t>
            </a:r>
            <a:endParaRPr lang="en-US" sz="32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Java (Spring Boot)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Maven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RabbitMQ (Messaging)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Mongo (Database)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Redis (Cache)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GitLab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Infrastructure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EKS (Kubernetes)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Nginx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Datadog (logging)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Datadog (monitoring)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Stack (Now)</a:t>
            </a:r>
          </a:p>
        </p:txBody>
      </p:sp>
      <p:pic>
        <p:nvPicPr>
          <p:cNvPr id="2" name="Picture 4" descr="Rabbitmq Logo PNG Vectors Free Download">
            <a:extLst>
              <a:ext uri="{FF2B5EF4-FFF2-40B4-BE49-F238E27FC236}">
                <a16:creationId xmlns:a16="http://schemas.microsoft.com/office/drawing/2014/main" id="{45D89978-2FFC-7EAF-2466-CFB3AB251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09" y="4107604"/>
            <a:ext cx="453955" cy="4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9 Mongodb Icons - Free in SVG, PNG, ICO - IconScout">
            <a:extLst>
              <a:ext uri="{FF2B5EF4-FFF2-40B4-BE49-F238E27FC236}">
                <a16:creationId xmlns:a16="http://schemas.microsoft.com/office/drawing/2014/main" id="{5BF785B3-0158-11A0-612A-3C75B420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47" y="4587134"/>
            <a:ext cx="555729" cy="5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dis icon - Free download on Iconfinder">
            <a:extLst>
              <a:ext uri="{FF2B5EF4-FFF2-40B4-BE49-F238E27FC236}">
                <a16:creationId xmlns:a16="http://schemas.microsoft.com/office/drawing/2014/main" id="{3121D23A-E139-50ED-8C3D-32CFE657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07" y="5142863"/>
            <a:ext cx="555729" cy="5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ess kit | GitLab">
            <a:extLst>
              <a:ext uri="{FF2B5EF4-FFF2-40B4-BE49-F238E27FC236}">
                <a16:creationId xmlns:a16="http://schemas.microsoft.com/office/drawing/2014/main" id="{B5E281C7-34AE-6CA1-74ED-A624C5D88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9" y="5646354"/>
            <a:ext cx="555729" cy="5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lang icon in Color Style">
            <a:extLst>
              <a:ext uri="{FF2B5EF4-FFF2-40B4-BE49-F238E27FC236}">
                <a16:creationId xmlns:a16="http://schemas.microsoft.com/office/drawing/2014/main" id="{3C4E4839-17A0-7C99-19C1-7D95ECEF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5" y="3061044"/>
            <a:ext cx="516835" cy="5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rch: apache maven Logo PNG Vectors Free Download">
            <a:extLst>
              <a:ext uri="{FF2B5EF4-FFF2-40B4-BE49-F238E27FC236}">
                <a16:creationId xmlns:a16="http://schemas.microsoft.com/office/drawing/2014/main" id="{8D6BB6D8-9516-024E-5E99-EE05549B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72" y="3577879"/>
            <a:ext cx="316118" cy="6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ava Logo transparent PNG - StickPNG">
            <a:extLst>
              <a:ext uri="{FF2B5EF4-FFF2-40B4-BE49-F238E27FC236}">
                <a16:creationId xmlns:a16="http://schemas.microsoft.com/office/drawing/2014/main" id="{5E030FB2-B9E9-69BD-21BE-01CB02FB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7" y="2475677"/>
            <a:ext cx="418824" cy="5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ile, type, nginx Icon in vscode">
            <a:extLst>
              <a:ext uri="{FF2B5EF4-FFF2-40B4-BE49-F238E27FC236}">
                <a16:creationId xmlns:a16="http://schemas.microsoft.com/office/drawing/2014/main" id="{61106A1C-F19A-5932-7668-EF6B55B1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80" y="4046023"/>
            <a:ext cx="580010" cy="5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atadog Logo PNG Vector (SVG) Free Download">
            <a:extLst>
              <a:ext uri="{FF2B5EF4-FFF2-40B4-BE49-F238E27FC236}">
                <a16:creationId xmlns:a16="http://schemas.microsoft.com/office/drawing/2014/main" id="{F6EBDAF8-7AEC-8E16-DD2C-F23FD934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40" y="4626033"/>
            <a:ext cx="1048960" cy="11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92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9301" y="1195864"/>
            <a:ext cx="5580018" cy="2880836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&gt;6 Million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~3k Calls/Day</a:t>
            </a:r>
          </a:p>
          <a:p>
            <a:pPr marL="1143000" lvl="1" indent="-457200"/>
            <a:r>
              <a:rPr lang="en-US" sz="24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51%	= Destination Assist</a:t>
            </a:r>
          </a:p>
          <a:p>
            <a:pPr marL="1143000" lvl="1" indent="-457200"/>
            <a:r>
              <a:rPr lang="en-US" sz="26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36%	= Subscription</a:t>
            </a:r>
          </a:p>
          <a:p>
            <a:pPr marL="1143000" lvl="1" indent="-457200"/>
            <a:r>
              <a:rPr lang="en-US" sz="26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8%	= SOS</a:t>
            </a:r>
          </a:p>
          <a:p>
            <a:pPr marL="1143000" lvl="1" indent="-457200"/>
            <a:r>
              <a:rPr lang="en-US" sz="26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5%	= Collision</a:t>
            </a:r>
          </a:p>
        </p:txBody>
      </p:sp>
      <p:pic>
        <p:nvPicPr>
          <p:cNvPr id="12" name="Content Placeholder 11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F0DC56FF-A0A1-6327-8623-1F26ED5616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39079" r="439" b="19796"/>
          <a:stretch/>
        </p:blipFill>
        <p:spPr>
          <a:xfrm>
            <a:off x="2023176" y="3940456"/>
            <a:ext cx="8145648" cy="2661676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What Do We Look Like Now?</a:t>
            </a:r>
          </a:p>
        </p:txBody>
      </p:sp>
    </p:spTree>
    <p:extLst>
      <p:ext uri="{BB962C8B-B14F-4D97-AF65-F5344CB8AC3E}">
        <p14:creationId xmlns:p14="http://schemas.microsoft.com/office/powerpoint/2010/main" val="334005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140A60-D76F-6243-ED32-C465673CD24A}"/>
              </a:ext>
            </a:extLst>
          </p:cNvPr>
          <p:cNvSpPr txBox="1"/>
          <p:nvPr/>
        </p:nvSpPr>
        <p:spPr>
          <a:xfrm>
            <a:off x="3179977" y="5258968"/>
            <a:ext cx="5832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Thank you!</a:t>
            </a:r>
          </a:p>
          <a:p>
            <a:endParaRPr lang="en-US" dirty="0">
              <a:solidFill>
                <a:schemeClr val="tx2"/>
              </a:solidFill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We’re hiring! </a:t>
            </a:r>
            <a:r>
              <a:rPr lang="en-US" dirty="0">
                <a:solidFill>
                  <a:schemeClr val="tx2"/>
                </a:solidFill>
                <a:latin typeface="Toyota Type Book" panose="020B0502020202020204" pitchFamily="34" charset="0"/>
                <a:cs typeface="Toyota Type Book" panose="020B0502020202020204" pitchFamily="34" charset="0"/>
                <a:hlinkClick r:id="rId3"/>
              </a:rPr>
              <a:t>https://toyotaconnected.com/careers</a:t>
            </a:r>
            <a:r>
              <a:rPr lang="en-US" dirty="0">
                <a:solidFill>
                  <a:schemeClr val="tx2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36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815F2D-21E4-C022-F638-C49A326C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546"/>
            <a:ext cx="12192000" cy="55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043AF1-6441-5AFE-B8D3-030EE4D94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Call</a:t>
            </a:r>
            <a:endParaRPr lang="en-US" dirty="0"/>
          </a:p>
        </p:txBody>
      </p:sp>
      <p:pic>
        <p:nvPicPr>
          <p:cNvPr id="5" name="1662348 missing person live tracking hokah mn audio only.m4a">
            <a:hlinkClick r:id="" action="ppaction://media"/>
            <a:extLst>
              <a:ext uri="{FF2B5EF4-FFF2-40B4-BE49-F238E27FC236}">
                <a16:creationId xmlns:a16="http://schemas.microsoft.com/office/drawing/2014/main" id="{01A9D57B-7628-0094-5ECB-334214D23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4570" y="2199922"/>
            <a:ext cx="5802860" cy="24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0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6762" y="1690688"/>
            <a:ext cx="5578476" cy="823912"/>
          </a:xfrm>
        </p:spPr>
        <p:txBody>
          <a:bodyPr/>
          <a:lstStyle/>
          <a:p>
            <a:pPr algn="ctr"/>
            <a:r>
              <a:rPr lang="en-US" sz="3200" b="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Scale Expected (year 1)</a:t>
            </a:r>
            <a:endParaRPr lang="en-US" sz="32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6762" y="2514600"/>
            <a:ext cx="5578475" cy="3684588"/>
          </a:xfrm>
        </p:spPr>
        <p:txBody>
          <a:bodyPr anchor="ctr"/>
          <a:lstStyle/>
          <a:p>
            <a:pPr algn="ctr"/>
            <a:r>
              <a:rPr lang="en-US" sz="2800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1.358M</a:t>
            </a: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vehicles on the road</a:t>
            </a:r>
          </a:p>
          <a:p>
            <a:pPr algn="ctr"/>
            <a:r>
              <a:rPr lang="en-US" sz="2800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54.5k</a:t>
            </a:r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 calls per month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9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200" b="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Emergency Calls &amp; Destination Assist</a:t>
            </a:r>
            <a:endParaRPr lang="en-US" sz="3200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algn="ctr"/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90% of transactions &lt; 3 seconds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Infrastructure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algn="ctr"/>
            <a:r>
              <a:rPr lang="en-US" sz="2800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99.99% Uptime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9A23C2-2BFA-CE3F-FC6E-BE318D3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SLAs</a:t>
            </a:r>
          </a:p>
        </p:txBody>
      </p:sp>
    </p:spTree>
    <p:extLst>
      <p:ext uri="{BB962C8B-B14F-4D97-AF65-F5344CB8AC3E}">
        <p14:creationId xmlns:p14="http://schemas.microsoft.com/office/powerpoint/2010/main" val="394042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1A6E4-ACA2-6E4A-361A-27F9E4255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  <a:p>
            <a:r>
              <a:rPr lang="en-US" dirty="0"/>
              <a:t>AGILE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0257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orking on a car&#10;&#10;Description automatically generated with low confidence">
            <a:extLst>
              <a:ext uri="{FF2B5EF4-FFF2-40B4-BE49-F238E27FC236}">
                <a16:creationId xmlns:a16="http://schemas.microsoft.com/office/drawing/2014/main" id="{BEC2687E-A8F4-FF79-400F-2EAB635A22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r="1516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19277-A076-12EF-EDC6-F738030D7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1950 – Toyota 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Agile &amp;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oyota Type Book" panose="020B0502020202020204" pitchFamily="34" charset="0"/>
              <a:cs typeface="Toyota Type Book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oyota Type Book" panose="020B0502020202020204" pitchFamily="34" charset="0"/>
                <a:cs typeface="Toyota Type Book" panose="020B0502020202020204" pitchFamily="34" charset="0"/>
              </a:rPr>
              <a:t>Kaizen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8826EEB-4AC2-7472-FAFA-B7EF9BD000AD}"/>
              </a:ext>
            </a:extLst>
          </p:cNvPr>
          <p:cNvSpPr txBox="1">
            <a:spLocks/>
          </p:cNvSpPr>
          <p:nvPr/>
        </p:nvSpPr>
        <p:spPr>
          <a:xfrm>
            <a:off x="419100" y="701040"/>
            <a:ext cx="11321962" cy="98964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oyota Type Book" panose="020B0502020202020204" pitchFamily="34" charset="0"/>
                <a:cs typeface="Toyota Type Book" panose="020B0502020202020204" pitchFamily="34" charset="0"/>
              </a:rPr>
              <a:t>SCRUM @ Toyota</a:t>
            </a:r>
          </a:p>
        </p:txBody>
      </p:sp>
    </p:spTree>
    <p:extLst>
      <p:ext uri="{BB962C8B-B14F-4D97-AF65-F5344CB8AC3E}">
        <p14:creationId xmlns:p14="http://schemas.microsoft.com/office/powerpoint/2010/main" val="29610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C Colors RGB">
      <a:dk1>
        <a:srgbClr val="D92428"/>
      </a:dk1>
      <a:lt1>
        <a:srgbClr val="FFFFFF"/>
      </a:lt1>
      <a:dk2>
        <a:srgbClr val="000000"/>
      </a:dk2>
      <a:lt2>
        <a:srgbClr val="E7E6E6"/>
      </a:lt2>
      <a:accent1>
        <a:srgbClr val="A1C8D9"/>
      </a:accent1>
      <a:accent2>
        <a:srgbClr val="606064"/>
      </a:accent2>
      <a:accent3>
        <a:srgbClr val="EB048C"/>
      </a:accent3>
      <a:accent4>
        <a:srgbClr val="FDDF16"/>
      </a:accent4>
      <a:accent5>
        <a:srgbClr val="ADAF31"/>
      </a:accent5>
      <a:accent6>
        <a:srgbClr val="EC193A"/>
      </a:accent6>
      <a:hlink>
        <a:srgbClr val="DA2427"/>
      </a:hlink>
      <a:folHlink>
        <a:srgbClr val="ADAF2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2_PPT_Template_LATO" id="{685911CA-6C37-E546-B020-17CC78DB1699}" vid="{605F3DDD-4A0C-094D-AD93-D0CBE76FE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6945610B97F44A4297BD077DB35F3" ma:contentTypeVersion="10" ma:contentTypeDescription="Create a new document." ma:contentTypeScope="" ma:versionID="e512162a307b219e30fb791201052700">
  <xsd:schema xmlns:xsd="http://www.w3.org/2001/XMLSchema" xmlns:xs="http://www.w3.org/2001/XMLSchema" xmlns:p="http://schemas.microsoft.com/office/2006/metadata/properties" xmlns:ns1="http://schemas.microsoft.com/sharepoint/v3" xmlns:ns2="743217bc-c8f6-47c0-b1ad-70901706de8f" xmlns:ns3="dd24d41f-2a27-429f-a7b4-abc6c4908a87" targetNamespace="http://schemas.microsoft.com/office/2006/metadata/properties" ma:root="true" ma:fieldsID="a0ab622b54d3b51b19bd9054bbdad546" ns1:_="" ns2:_="" ns3:_="">
    <xsd:import namespace="http://schemas.microsoft.com/sharepoint/v3"/>
    <xsd:import namespace="743217bc-c8f6-47c0-b1ad-70901706de8f"/>
    <xsd:import namespace="dd24d41f-2a27-429f-a7b4-abc6c4908a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2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217bc-c8f6-47c0-b1ad-70901706de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24d41f-2a27-429f-a7b4-abc6c4908a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45AF2-731F-4B3A-98CB-7A9EB15A48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7DFD4-996E-41CF-9B34-15E4F4E8871D}">
  <ds:schemaRefs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dd24d41f-2a27-429f-a7b4-abc6c4908a87"/>
    <ds:schemaRef ds:uri="http://schemas.microsoft.com/office/2006/documentManagement/types"/>
    <ds:schemaRef ds:uri="743217bc-c8f6-47c0-b1ad-70901706de8f"/>
    <ds:schemaRef ds:uri="http://schemas.microsoft.com/sharepoint/v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B93CEB5-9A36-4E31-9865-6AFA2736F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43217bc-c8f6-47c0-b1ad-70901706de8f"/>
    <ds:schemaRef ds:uri="dd24d41f-2a27-429f-a7b4-abc6c4908a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78279</TotalTime>
  <Words>408</Words>
  <Application>Microsoft Macintosh PowerPoint</Application>
  <PresentationFormat>Widescreen</PresentationFormat>
  <Paragraphs>119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AppleSymbols</vt:lpstr>
      <vt:lpstr>Arial</vt:lpstr>
      <vt:lpstr>Calibri</vt:lpstr>
      <vt:lpstr>Lato Light</vt:lpstr>
      <vt:lpstr>Toyota Type Book</vt:lpstr>
      <vt:lpstr>Office Theme</vt:lpstr>
      <vt:lpstr>How to Launch a Lifesaving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SLAs</vt:lpstr>
      <vt:lpstr>PowerPoint Presentation</vt:lpstr>
      <vt:lpstr>PowerPoint Presentation</vt:lpstr>
      <vt:lpstr>Stack (Pre-Launch)</vt:lpstr>
      <vt:lpstr>PowerPoint Presentation</vt:lpstr>
      <vt:lpstr>Custom Java Metrics</vt:lpstr>
      <vt:lpstr>Monitors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Operations UI</vt:lpstr>
      <vt:lpstr>On Call &amp; Runbooks</vt:lpstr>
      <vt:lpstr>PowerPoint Presentation</vt:lpstr>
      <vt:lpstr>Launch Day!</vt:lpstr>
      <vt:lpstr>PowerPoint Presentation</vt:lpstr>
      <vt:lpstr>Platform Enhancements</vt:lpstr>
      <vt:lpstr>DevOps Improvements</vt:lpstr>
      <vt:lpstr>Stack (Now)</vt:lpstr>
      <vt:lpstr>What Do We Look Like Now?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Launch a Lifesaving Platform</dc:title>
  <dc:subject/>
  <dc:creator>Ashley Parks (TCNA)</dc:creator>
  <cp:keywords>PUBLIC/NONE</cp:keywords>
  <dc:description/>
  <cp:lastModifiedBy>Ashley Parks (TCNA)</cp:lastModifiedBy>
  <cp:revision>4</cp:revision>
  <cp:lastPrinted>2017-02-10T16:01:41Z</cp:lastPrinted>
  <dcterms:created xsi:type="dcterms:W3CDTF">2022-06-03T18:53:14Z</dcterms:created>
  <dcterms:modified xsi:type="dcterms:W3CDTF">2023-04-06T22:23:13Z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a6fd5cfd-b8ba-4e3b-ac57-832baf5a4992</vt:lpwstr>
  </property>
  <property fmtid="{D5CDD505-2E9C-101B-9397-08002B2CF9AE}" pid="3" name="xClassification">
    <vt:lpwstr>PUBLIC / NONE</vt:lpwstr>
  </property>
  <property fmtid="{D5CDD505-2E9C-101B-9397-08002B2CF9AE}" pid="4" name="xVisual Markings">
    <vt:lpwstr>No Label</vt:lpwstr>
  </property>
  <property fmtid="{D5CDD505-2E9C-101B-9397-08002B2CF9AE}" pid="5" name="ContentTypeId">
    <vt:lpwstr>0x010100FE76945610B97F44A4297BD077DB35F3</vt:lpwstr>
  </property>
</Properties>
</file>